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468" r:id="rId2"/>
    <p:sldId id="503" r:id="rId3"/>
    <p:sldId id="499" r:id="rId4"/>
    <p:sldId id="504" r:id="rId5"/>
    <p:sldId id="502" r:id="rId6"/>
    <p:sldId id="501" r:id="rId7"/>
    <p:sldId id="508" r:id="rId8"/>
    <p:sldId id="509" r:id="rId9"/>
    <p:sldId id="510" r:id="rId10"/>
    <p:sldId id="511" r:id="rId11"/>
    <p:sldId id="512" r:id="rId12"/>
    <p:sldId id="513" r:id="rId13"/>
    <p:sldId id="514" r:id="rId14"/>
    <p:sldId id="505" r:id="rId15"/>
    <p:sldId id="264"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66" d="100"/>
          <a:sy n="66" d="100"/>
        </p:scale>
        <p:origin x="59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22/02/2023</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22/02/2023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76923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D986248-06F7-A441-A47A-264EBD310E11}" type="datetimeFigureOut">
              <a:rPr lang="es-CO" smtClean="0"/>
              <a:t>22/02/2023</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p:cNvPicPr>
            <a:picLocks noChangeAspect="1"/>
          </p:cNvPicPr>
          <p:nvPr userDrawn="1"/>
        </p:nvPicPr>
        <p:blipFill>
          <a:blip r:embed="rId2"/>
          <a:stretch>
            <a:fillRect/>
          </a:stretch>
        </p:blipFill>
        <p:spPr>
          <a:xfrm>
            <a:off x="11027833" y="317431"/>
            <a:ext cx="811391" cy="79058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D986248-06F7-A441-A47A-264EBD310E11}" type="datetimeFigureOut">
              <a:rPr lang="es-CO" smtClean="0"/>
              <a:t>22/02/2023</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63E15DF6-230E-2E43-B847-68755106EC6D}" type="slidenum">
              <a:rPr lang="es-CO" smtClean="0"/>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pic>
        <p:nvPicPr>
          <p:cNvPr id="4" name="Imagen 3"/>
          <p:cNvPicPr>
            <a:picLocks noChangeAspect="1"/>
          </p:cNvPicPr>
          <p:nvPr userDrawn="1"/>
        </p:nvPicPr>
        <p:blipFill>
          <a:blip r:embed="rId3"/>
          <a:stretch>
            <a:fillRect/>
          </a:stretch>
        </p:blipFill>
        <p:spPr>
          <a:xfrm>
            <a:off x="11054859" y="303050"/>
            <a:ext cx="855785" cy="833982"/>
          </a:xfrm>
          <a:prstGeom prst="rect">
            <a:avLst/>
          </a:prstGeom>
        </p:spPr>
      </p:pic>
      <p:pic>
        <p:nvPicPr>
          <p:cNvPr id="2" name="Imagen 1"/>
          <p:cNvPicPr>
            <a:picLocks noChangeAspect="1"/>
          </p:cNvPicPr>
          <p:nvPr userDrawn="1"/>
        </p:nvPicPr>
        <p:blipFill>
          <a:blip r:embed="rId4"/>
          <a:stretch>
            <a:fillRect/>
          </a:stretch>
        </p:blipFill>
        <p:spPr>
          <a:xfrm>
            <a:off x="8503001" y="290895"/>
            <a:ext cx="1018120" cy="97849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BD986248-06F7-A441-A47A-264EBD310E11}" type="datetimeFigureOut">
              <a:rPr lang="es-CO" smtClean="0"/>
              <a:t>22/02/2023</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63E15DF6-230E-2E43-B847-68755106EC6D}" type="slidenum">
              <a:rPr lang="es-CO" smtClean="0"/>
              <a:t>‹Nº›</a:t>
            </a:fld>
            <a:endParaRPr lang="es-CO"/>
          </a:p>
        </p:txBody>
      </p:sp>
      <p:pic>
        <p:nvPicPr>
          <p:cNvPr id="6" name="Imagen 5"/>
          <p:cNvPicPr>
            <a:picLocks noChangeAspect="1"/>
          </p:cNvPicPr>
          <p:nvPr userDrawn="1"/>
        </p:nvPicPr>
        <p:blipFill>
          <a:blip r:embed="rId3"/>
          <a:stretch>
            <a:fillRect/>
          </a:stretch>
        </p:blipFill>
        <p:spPr>
          <a:xfrm>
            <a:off x="8503001" y="292419"/>
            <a:ext cx="1018120" cy="9754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22/02/2023</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6893980" y="2746206"/>
            <a:ext cx="1420889" cy="1365586"/>
          </a:xfrm>
          <a:prstGeom prst="rect">
            <a:avLst/>
          </a:prstGeom>
        </p:spPr>
      </p:pic>
      <p:pic>
        <p:nvPicPr>
          <p:cNvPr id="4" name="Imagen 3">
            <a:extLst>
              <a:ext uri="{FF2B5EF4-FFF2-40B4-BE49-F238E27FC236}">
                <a16:creationId xmlns:a16="http://schemas.microsoft.com/office/drawing/2014/main" id="{FEFD77BD-36EE-6BD1-BECB-42EC818BA8BB}"/>
              </a:ext>
            </a:extLst>
          </p:cNvPr>
          <p:cNvPicPr>
            <a:picLocks noChangeAspect="1"/>
          </p:cNvPicPr>
          <p:nvPr/>
        </p:nvPicPr>
        <p:blipFill>
          <a:blip r:embed="rId4"/>
          <a:stretch>
            <a:fillRect/>
          </a:stretch>
        </p:blipFill>
        <p:spPr>
          <a:xfrm>
            <a:off x="8482509" y="2746206"/>
            <a:ext cx="2629267" cy="1666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3" y="1667521"/>
            <a:ext cx="11447293" cy="3046988"/>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Qué hace el Sistema: Operaciones que los perfiles pueden hacer (ModProceso1, ModProceso2, ModProceso3)</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Qué NO hace el Sistema: Operaciones que NO va hacer el Sistema (ModProceso4, ModProceso5).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Tecnologías: Descripción de tecnologías del proyecto (Arquitectura de software, patrones de diseño, Back-</a:t>
            </a:r>
            <a:r>
              <a:rPr lang="es-MX" sz="1600" dirty="0" err="1">
                <a:latin typeface="Work Sans Light" pitchFamily="2" charset="77"/>
              </a:rPr>
              <a:t>End</a:t>
            </a:r>
            <a:r>
              <a:rPr lang="es-MX" sz="1600" dirty="0">
                <a:latin typeface="Work Sans Light" pitchFamily="2" charset="77"/>
              </a:rPr>
              <a:t>, </a:t>
            </a:r>
            <a:r>
              <a:rPr lang="es-MX" sz="1600" dirty="0" err="1">
                <a:latin typeface="Work Sans Light" pitchFamily="2" charset="77"/>
              </a:rPr>
              <a:t>Frond-End</a:t>
            </a:r>
            <a:r>
              <a:rPr lang="es-MX" sz="1600" dirty="0">
                <a:latin typeface="Work Sans Light" pitchFamily="2" charset="77"/>
              </a:rPr>
              <a:t>, librerías, </a:t>
            </a:r>
            <a:r>
              <a:rPr lang="es-MX" sz="1600" dirty="0" err="1">
                <a:latin typeface="Work Sans Light" pitchFamily="2" charset="77"/>
              </a:rPr>
              <a:t>frameworks</a:t>
            </a:r>
            <a:r>
              <a:rPr lang="es-MX" sz="1600" dirty="0">
                <a:latin typeface="Work Sans Light" pitchFamily="2" charset="77"/>
              </a:rPr>
              <a:t>, entre otros)</a:t>
            </a:r>
          </a:p>
          <a:p>
            <a:endParaRPr lang="es-MX" sz="1600" b="1" dirty="0">
              <a:latin typeface="Work Sans Light" pitchFamily="2" charset="77"/>
            </a:endParaRPr>
          </a:p>
          <a:p>
            <a:endParaRPr lang="es-MX" sz="1600" b="1"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p:txBody>
      </p:sp>
      <p:pic>
        <p:nvPicPr>
          <p:cNvPr id="3" name="Imagen 2">
            <a:extLst>
              <a:ext uri="{FF2B5EF4-FFF2-40B4-BE49-F238E27FC236}">
                <a16:creationId xmlns:a16="http://schemas.microsoft.com/office/drawing/2014/main" id="{B87B0FC2-10FD-8964-AD62-2F74AF3AA59A}"/>
              </a:ext>
            </a:extLst>
          </p:cNvPr>
          <p:cNvPicPr>
            <a:picLocks noChangeAspect="1"/>
          </p:cNvPicPr>
          <p:nvPr/>
        </p:nvPicPr>
        <p:blipFill>
          <a:blip r:embed="rId2"/>
          <a:stretch>
            <a:fillRect/>
          </a:stretch>
        </p:blipFill>
        <p:spPr>
          <a:xfrm>
            <a:off x="9613660" y="264969"/>
            <a:ext cx="1474290" cy="1171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Alcance</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3" y="1667521"/>
            <a:ext cx="11447293" cy="2062103"/>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endParaRPr lang="es-MX" sz="1600" dirty="0">
              <a:latin typeface="Work Sans Light" pitchFamily="2" charset="77"/>
            </a:endParaRPr>
          </a:p>
          <a:p>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Delimitación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7" name="CuadroTexto 6"/>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p:cNvGrpSpPr/>
          <p:nvPr/>
        </p:nvGrpSpPr>
        <p:grpSpPr>
          <a:xfrm>
            <a:off x="1111717" y="1494678"/>
            <a:ext cx="3239167" cy="347863"/>
            <a:chOff x="668953" y="1494678"/>
            <a:chExt cx="3239167" cy="347863"/>
          </a:xfrm>
        </p:grpSpPr>
        <p:sp>
          <p:nvSpPr>
            <p:cNvPr id="3" name="Rectángulo 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p:cNvGrpSpPr/>
          <p:nvPr/>
        </p:nvGrpSpPr>
        <p:grpSpPr>
          <a:xfrm>
            <a:off x="1060822" y="4230357"/>
            <a:ext cx="3239167" cy="347863"/>
            <a:chOff x="668953" y="1494678"/>
            <a:chExt cx="3239167" cy="347863"/>
          </a:xfrm>
        </p:grpSpPr>
        <p:sp>
          <p:nvSpPr>
            <p:cNvPr id="15" name="Rectángulo 14"/>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p:cNvGrpSpPr/>
          <p:nvPr/>
        </p:nvGrpSpPr>
        <p:grpSpPr>
          <a:xfrm>
            <a:off x="4902545" y="2435610"/>
            <a:ext cx="3239167" cy="347863"/>
            <a:chOff x="668953" y="1494678"/>
            <a:chExt cx="3239167" cy="347863"/>
          </a:xfrm>
        </p:grpSpPr>
        <p:sp>
          <p:nvSpPr>
            <p:cNvPr id="10" name="Rectángulo 9"/>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p:cNvGrpSpPr/>
          <p:nvPr/>
        </p:nvGrpSpPr>
        <p:grpSpPr>
          <a:xfrm>
            <a:off x="4909555" y="3942739"/>
            <a:ext cx="3239167" cy="347863"/>
            <a:chOff x="668953" y="1494678"/>
            <a:chExt cx="3239167" cy="347863"/>
          </a:xfrm>
        </p:grpSpPr>
        <p:sp>
          <p:nvSpPr>
            <p:cNvPr id="19" name="Rectángulo 18"/>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p:cNvGrpSpPr/>
          <p:nvPr/>
        </p:nvGrpSpPr>
        <p:grpSpPr>
          <a:xfrm>
            <a:off x="8350341" y="3163479"/>
            <a:ext cx="3239167" cy="347863"/>
            <a:chOff x="668953" y="1494678"/>
            <a:chExt cx="3239167" cy="347863"/>
          </a:xfrm>
        </p:grpSpPr>
        <p:sp>
          <p:nvSpPr>
            <p:cNvPr id="23" name="Rectángulo 22"/>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p:cNvSpPr txBox="1"/>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Quinto Trimestre</a:t>
              </a:r>
            </a:p>
          </p:txBody>
        </p:sp>
      </p:grpSp>
      <p:sp>
        <p:nvSpPr>
          <p:cNvPr id="25" name="CuadroTexto 24"/>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3252112" y="675443"/>
            <a:ext cx="5687776" cy="2800767"/>
          </a:xfrm>
          <a:prstGeom prst="rect">
            <a:avLst/>
          </a:prstGeom>
          <a:noFill/>
        </p:spPr>
        <p:txBody>
          <a:bodyPr wrap="square" rtlCol="0">
            <a:spAutoFit/>
          </a:bodyPr>
          <a:lstStyle/>
          <a:p>
            <a:pPr algn="ctr"/>
            <a:r>
              <a:rPr lang="es-CO" sz="4400" b="1" dirty="0">
                <a:solidFill>
                  <a:schemeClr val="bg1"/>
                </a:solidFill>
                <a:effectLst>
                  <a:outerShdw blurRad="38100" dist="38100" dir="2700000" algn="tl">
                    <a:srgbClr val="000000">
                      <a:alpha val="43137"/>
                    </a:srgbClr>
                  </a:outerShdw>
                </a:effectLst>
                <a:latin typeface="Work Sans Light" pitchFamily="2" charset="77"/>
              </a:rPr>
              <a:t>PROYECTO INVENTARIO MISCELÁNEA GINNA MARCELA</a:t>
            </a:r>
          </a:p>
        </p:txBody>
      </p:sp>
      <p:cxnSp>
        <p:nvCxnSpPr>
          <p:cNvPr id="7" name="Conector recto 6"/>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Diego Vargas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William Arias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Segundo Fontecha</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25 de marzo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p:cNvSpPr/>
          <p:nvPr/>
        </p:nvSpPr>
        <p:spPr>
          <a:xfrm>
            <a:off x="1494368" y="1321394"/>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Título 1"/>
          <p:cNvSpPr txBox="1"/>
          <p:nvPr/>
        </p:nvSpPr>
        <p:spPr>
          <a:xfrm>
            <a:off x="1471084" y="1156716"/>
            <a:ext cx="352918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p:cNvSpPr txBox="1"/>
          <p:nvPr/>
        </p:nvSpPr>
        <p:spPr>
          <a:xfrm>
            <a:off x="825500" y="1997993"/>
            <a:ext cx="4174764" cy="3538220"/>
          </a:xfrm>
          <a:prstGeom prst="rect">
            <a:avLst/>
          </a:prstGeom>
          <a:noFill/>
        </p:spPr>
        <p:txBody>
          <a:bodyPr wrap="square" rtlCol="0">
            <a:spAutoFit/>
          </a:bodyPr>
          <a:lstStyle/>
          <a:p>
            <a:r>
              <a:rPr sz="1600" dirty="0">
                <a:latin typeface="Work Sans Light" pitchFamily="2" charset="77"/>
              </a:rPr>
              <a:t>El establecimiento en cuestión es una tienda minorista que se especializa en la venta de productos de papelería y miscelánea. Su objetivo principal es proporcionar a sus clientes una amplia variedad de productos esenciales para la escuela, el hogar</a:t>
            </a:r>
            <a:r>
              <a:rPr lang="es-ES" sz="1600" dirty="0">
                <a:latin typeface="Work Sans Light" pitchFamily="2" charset="77"/>
              </a:rPr>
              <a:t>,</a:t>
            </a:r>
            <a:r>
              <a:rPr lang="es-MX" sz="1600" dirty="0">
                <a:latin typeface="Work Sans Light" pitchFamily="2" charset="77"/>
              </a:rPr>
              <a:t> cuidado personal,  juguetería</a:t>
            </a:r>
            <a:r>
              <a:rPr lang="es-ES" altLang="es-MX" sz="1600" dirty="0">
                <a:latin typeface="Work Sans Light" pitchFamily="2" charset="77"/>
              </a:rPr>
              <a:t> </a:t>
            </a:r>
            <a:r>
              <a:rPr sz="1600" dirty="0">
                <a:latin typeface="Work Sans Light" pitchFamily="2" charset="77"/>
                <a:sym typeface="+mn-ea"/>
              </a:rPr>
              <a:t>a precios asequible</a:t>
            </a:r>
            <a:r>
              <a:rPr lang="es-ES" sz="1600" dirty="0">
                <a:latin typeface="Work Sans Light" pitchFamily="2" charset="77"/>
                <a:sym typeface="+mn-ea"/>
              </a:rPr>
              <a:t>s.</a:t>
            </a:r>
            <a:endParaRPr lang="es-ES" sz="1600" dirty="0">
              <a:latin typeface="Work Sans Light" pitchFamily="2" charset="77"/>
            </a:endParaRPr>
          </a:p>
          <a:p>
            <a:endParaRPr lang="es-ES" sz="1600" dirty="0">
              <a:latin typeface="Work Sans Light" pitchFamily="2" charset="77"/>
            </a:endParaRPr>
          </a:p>
          <a:p>
            <a:r>
              <a:rPr lang="es-MX" sz="1600" dirty="0">
                <a:latin typeface="Work Sans Light" pitchFamily="2" charset="77"/>
              </a:rPr>
              <a:t> Sin embargo, en algunos establecimientos </a:t>
            </a:r>
            <a:r>
              <a:rPr lang="es-ES" altLang="es-MX" sz="1600" dirty="0">
                <a:latin typeface="Work Sans Light" pitchFamily="2" charset="77"/>
              </a:rPr>
              <a:t>como</a:t>
            </a:r>
            <a:r>
              <a:rPr lang="es-MX" sz="1600" dirty="0">
                <a:latin typeface="Work Sans Light" pitchFamily="2" charset="77"/>
              </a:rPr>
              <a:t> miscelánea, es común encontrar que no cuentan con una base sólida en contabilidad, lo que puede generar una serie de problemas.</a:t>
            </a:r>
          </a:p>
        </p:txBody>
      </p:sp>
      <p:pic>
        <p:nvPicPr>
          <p:cNvPr id="11" name="Imagen 10">
            <a:extLst>
              <a:ext uri="{FF2B5EF4-FFF2-40B4-BE49-F238E27FC236}">
                <a16:creationId xmlns:a16="http://schemas.microsoft.com/office/drawing/2014/main" id="{47C248F9-027F-0CB3-B8B8-8395E7D50147}"/>
              </a:ext>
              <a:ext uri="{C183D7F6-B498-43B3-948B-1728B52AA6E4}">
                <adec:decorative xmlns:adec="http://schemas.microsoft.com/office/drawing/2017/decorative" val="1"/>
              </a:ext>
            </a:extLst>
          </p:cNvPr>
          <p:cNvPicPr>
            <a:picLocks noChangeAspect="1"/>
          </p:cNvPicPr>
          <p:nvPr/>
        </p:nvPicPr>
        <p:blipFill rotWithShape="1">
          <a:blip r:embed="rId3"/>
          <a:srcRect l="18243" t="11798" r="8784"/>
          <a:stretch/>
        </p:blipFill>
        <p:spPr>
          <a:xfrm>
            <a:off x="5849257" y="1321394"/>
            <a:ext cx="6342743" cy="55366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Nombre del Proyecto</a:t>
            </a:r>
          </a:p>
        </p:txBody>
      </p:sp>
      <p:sp>
        <p:nvSpPr>
          <p:cNvPr id="5" name="CuadroTexto 4"/>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p:cNvPicPr>
            <a:picLocks noChangeAspect="1"/>
          </p:cNvPicPr>
          <p:nvPr/>
        </p:nvPicPr>
        <p:blipFill>
          <a:blip r:embed="rId3"/>
          <a:stretch>
            <a:fillRect/>
          </a:stretch>
        </p:blipFill>
        <p:spPr>
          <a:xfrm>
            <a:off x="1229080" y="2792655"/>
            <a:ext cx="2036240" cy="1956986"/>
          </a:xfrm>
          <a:prstGeom prst="rect">
            <a:avLst/>
          </a:prstGeom>
        </p:spPr>
      </p:pic>
      <p:pic>
        <p:nvPicPr>
          <p:cNvPr id="7" name="Imagen 6">
            <a:extLst>
              <a:ext uri="{FF2B5EF4-FFF2-40B4-BE49-F238E27FC236}">
                <a16:creationId xmlns:a16="http://schemas.microsoft.com/office/drawing/2014/main" id="{C91B127A-3E6F-9552-A38C-CEFF9D520C67}"/>
              </a:ext>
            </a:extLst>
          </p:cNvPr>
          <p:cNvPicPr>
            <a:picLocks noChangeAspect="1"/>
          </p:cNvPicPr>
          <p:nvPr/>
        </p:nvPicPr>
        <p:blipFill>
          <a:blip r:embed="rId4"/>
          <a:stretch>
            <a:fillRect/>
          </a:stretch>
        </p:blipFill>
        <p:spPr>
          <a:xfrm>
            <a:off x="3489595" y="3094170"/>
            <a:ext cx="1735548" cy="17041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p:cNvSpPr txBox="1"/>
          <p:nvPr/>
        </p:nvSpPr>
        <p:spPr>
          <a:xfrm>
            <a:off x="372353" y="1667521"/>
            <a:ext cx="11447293" cy="5513689"/>
          </a:xfrm>
          <a:prstGeom prst="rect">
            <a:avLst/>
          </a:prstGeom>
          <a:noFill/>
        </p:spPr>
        <p:txBody>
          <a:bodyPr wrap="square" rtlCol="0">
            <a:spAutoFit/>
          </a:bodyPr>
          <a:lstStyle/>
          <a:p>
            <a:pPr algn="just">
              <a:lnSpc>
                <a:spcPct val="107000"/>
              </a:lnSpc>
            </a:pPr>
            <a:r>
              <a:rPr lang="es-ES" sz="1800" dirty="0">
                <a:effectLst/>
                <a:latin typeface="Arial" panose="020B0604020202020204" pitchFamily="34" charset="0"/>
                <a:ea typeface="Times New Roman" panose="02020603050405020304" pitchFamily="18" charset="0"/>
              </a:rPr>
              <a:t>La miscelánea Ginna Marcela ofrece una variedad de productos para papelería que se vende muy bien, pero del cual no existe registro de existencia o disponibilidad. El proceso de compra y venta no se registra actualmente, sino que se realiza de manera especulativa. Es decir, en la medida en que se percibe que los productos parecen venderse, se va surtiendo, lo que genera, en muchas ocasiones, que el producto quede retenido en la estantería sin que se pueda vender.  </a:t>
            </a:r>
            <a:endParaRPr lang="es-419" sz="1800" dirty="0">
              <a:effectLst/>
              <a:latin typeface="Times New Roman" panose="02020603050405020304" pitchFamily="18" charset="0"/>
              <a:ea typeface="Times New Roman" panose="02020603050405020304" pitchFamily="18" charset="0"/>
            </a:endParaRP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Empresa, es decir, nombre, ubicación, a qué se dedica, etc.</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Los Procesos en los que se va a intervenir : Proceso1, Proceso2, Proceso3</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análisis de la información: Utilización de las Técnicas e Instrumentos de recolección de datos: Revisión Documental (Análisis de datos). Entrevista (Entrevista). Encuesta (Cuestionario). Observación Directa (Diario de Campo). A quiénes: Cargo-Funciones.</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Las necesidades encontradas: Proceso1 (Descripción del proceso y necesidades encontradas). Proceso2 (Descripción del proceso y necesidades encontradas). Proceso3 (Descripción del proceso y necesidades encontradas).</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p:txBody>
      </p:sp>
      <p:pic>
        <p:nvPicPr>
          <p:cNvPr id="4" name="Imagen 3">
            <a:extLst>
              <a:ext uri="{FF2B5EF4-FFF2-40B4-BE49-F238E27FC236}">
                <a16:creationId xmlns:a16="http://schemas.microsoft.com/office/drawing/2014/main" id="{D0BC691E-40AF-C509-2965-84DCFF6B5DA0}"/>
              </a:ext>
            </a:extLst>
          </p:cNvPr>
          <p:cNvPicPr>
            <a:picLocks noChangeAspect="1"/>
          </p:cNvPicPr>
          <p:nvPr/>
        </p:nvPicPr>
        <p:blipFill>
          <a:blip r:embed="rId2"/>
          <a:stretch>
            <a:fillRect/>
          </a:stretch>
        </p:blipFill>
        <p:spPr>
          <a:xfrm>
            <a:off x="9599146" y="187724"/>
            <a:ext cx="1474290" cy="1171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pic>
        <p:nvPicPr>
          <p:cNvPr id="3" name="Imagen 2">
            <a:extLst>
              <a:ext uri="{FF2B5EF4-FFF2-40B4-BE49-F238E27FC236}">
                <a16:creationId xmlns:a16="http://schemas.microsoft.com/office/drawing/2014/main" id="{B8D3FF58-4F5E-0DCB-8038-EB5CDE6080AB}"/>
              </a:ext>
            </a:extLst>
          </p:cNvPr>
          <p:cNvPicPr>
            <a:picLocks noChangeAspect="1"/>
          </p:cNvPicPr>
          <p:nvPr/>
        </p:nvPicPr>
        <p:blipFill>
          <a:blip r:embed="rId3"/>
          <a:stretch>
            <a:fillRect/>
          </a:stretch>
        </p:blipFill>
        <p:spPr>
          <a:xfrm>
            <a:off x="9613660" y="264969"/>
            <a:ext cx="1474290" cy="1171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p:cNvSpPr txBox="1"/>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p:cNvSpPr txBox="1"/>
          <p:nvPr/>
        </p:nvSpPr>
        <p:spPr>
          <a:xfrm>
            <a:off x="556218" y="1286827"/>
            <a:ext cx="5042916" cy="1077218"/>
          </a:xfrm>
          <a:prstGeom prst="rect">
            <a:avLst/>
          </a:prstGeom>
          <a:noFill/>
        </p:spPr>
        <p:txBody>
          <a:bodyPr wrap="square" rtlCol="0">
            <a:spAutoFit/>
          </a:bodyPr>
          <a:lstStyle/>
          <a:p>
            <a:r>
              <a:rPr lang="es-MX" sz="1600" dirty="0">
                <a:latin typeface="Work Sans Light" pitchFamily="2" charset="77"/>
              </a:rPr>
              <a:t>Desarrollar un Sistema de Información Web [Nombre del Sistema] para el [seguimiento, apoyo, etc.] a los [procesos] de la Empresa [Nombre de la Empresa].</a:t>
            </a:r>
            <a:endParaRPr lang="es-CO" sz="1600" dirty="0">
              <a:latin typeface="Work Sans Light" pitchFamily="2" charset="77"/>
            </a:endParaRPr>
          </a:p>
        </p:txBody>
      </p:sp>
      <p:sp>
        <p:nvSpPr>
          <p:cNvPr id="5" name="Rectángulo 4"/>
          <p:cNvSpPr/>
          <p:nvPr/>
        </p:nvSpPr>
        <p:spPr>
          <a:xfrm>
            <a:off x="484946" y="3146130"/>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p:cNvSpPr txBox="1"/>
          <p:nvPr/>
        </p:nvSpPr>
        <p:spPr>
          <a:xfrm>
            <a:off x="574055" y="2888203"/>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p:cNvSpPr txBox="1"/>
          <p:nvPr/>
        </p:nvSpPr>
        <p:spPr>
          <a:xfrm>
            <a:off x="195141" y="3564801"/>
            <a:ext cx="4921027" cy="3836820"/>
          </a:xfrm>
          <a:prstGeom prst="rect">
            <a:avLst/>
          </a:prstGeom>
          <a:noFill/>
        </p:spPr>
        <p:txBody>
          <a:bodyPr wrap="square" rtlCol="0">
            <a:spAutoFit/>
          </a:bodyPr>
          <a:lstStyle/>
          <a:p>
            <a:r>
              <a:rPr lang="es-ES" sz="1800" dirty="0">
                <a:effectLst/>
                <a:latin typeface="Arial" panose="020B0604020202020204" pitchFamily="34" charset="0"/>
                <a:ea typeface="Times New Roman" panose="02020603050405020304" pitchFamily="18" charset="0"/>
              </a:rPr>
              <a:t> </a:t>
            </a:r>
            <a:endParaRPr lang="es-419"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Symbol" panose="05050102010706020507" pitchFamily="18" charset="2"/>
              </a:rPr>
              <a:t>Gestionar los proveedores de la microempresa Ginna Marcela.</a:t>
            </a:r>
            <a:endParaRPr lang="es-419" sz="1800" dirty="0">
              <a:effectLst/>
              <a:latin typeface="Times New Roman" panose="02020603050405020304" pitchFamily="18" charset="0"/>
              <a:ea typeface="Times New Roman" panose="02020603050405020304" pitchFamily="18" charset="0"/>
              <a:cs typeface="Symbol" panose="05050102010706020507" pitchFamily="18" charset="2"/>
            </a:endParaRPr>
          </a:p>
          <a:p>
            <a:pPr marL="342900" lvl="0" indent="-342900">
              <a:lnSpc>
                <a:spcPct val="107000"/>
              </a:lnSpc>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Symbol" panose="05050102010706020507" pitchFamily="18" charset="2"/>
              </a:rPr>
              <a:t>Administrar el registro de los productos entrantes y salientes de la microempresa.</a:t>
            </a:r>
            <a:endParaRPr lang="es-419" sz="1800" dirty="0">
              <a:effectLst/>
              <a:latin typeface="Times New Roman" panose="02020603050405020304" pitchFamily="18" charset="0"/>
              <a:ea typeface="Times New Roman" panose="02020603050405020304" pitchFamily="18" charset="0"/>
              <a:cs typeface="Symbol" panose="05050102010706020507" pitchFamily="18" charset="2"/>
            </a:endParaRPr>
          </a:p>
          <a:p>
            <a:pPr marL="342900" lvl="0" indent="-342900">
              <a:lnSpc>
                <a:spcPct val="107000"/>
              </a:lnSpc>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Symbol" panose="05050102010706020507" pitchFamily="18" charset="2"/>
              </a:rPr>
              <a:t>Gestionar las facturas generadas por la microempresa Ginna Marcela.</a:t>
            </a:r>
            <a:endParaRPr lang="es-419" sz="1800" dirty="0">
              <a:effectLst/>
              <a:latin typeface="Times New Roman" panose="02020603050405020304" pitchFamily="18" charset="0"/>
              <a:ea typeface="Times New Roman" panose="02020603050405020304" pitchFamily="18" charset="0"/>
              <a:cs typeface="Symbol" panose="05050102010706020507" pitchFamily="18" charset="2"/>
            </a:endParaRPr>
          </a:p>
          <a:p>
            <a:pPr marL="342900" lvl="0" indent="-342900">
              <a:lnSpc>
                <a:spcPct val="107000"/>
              </a:lnSpc>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Symbol" panose="05050102010706020507" pitchFamily="18" charset="2"/>
              </a:rPr>
              <a:t>Gestionar los usuarios del sistema MGM</a:t>
            </a:r>
            <a:endParaRPr lang="es-419" sz="1800" dirty="0">
              <a:effectLst/>
              <a:latin typeface="Times New Roman" panose="02020603050405020304" pitchFamily="18" charset="0"/>
              <a:ea typeface="Times New Roman" panose="02020603050405020304" pitchFamily="18" charset="0"/>
              <a:cs typeface="Symbol" panose="05050102010706020507" pitchFamily="18" charset="2"/>
            </a:endParaRPr>
          </a:p>
          <a:p>
            <a:pPr marL="342900" lvl="0" indent="-342900">
              <a:lnSpc>
                <a:spcPct val="107000"/>
              </a:lnSpc>
              <a:buFont typeface="Symbol" panose="05050102010706020507" pitchFamily="18" charset="2"/>
              <a:buChar char=""/>
            </a:pPr>
            <a:r>
              <a:rPr lang="es-ES" sz="1800" dirty="0">
                <a:effectLst/>
                <a:latin typeface="Arial" panose="020B0604020202020204" pitchFamily="34" charset="0"/>
                <a:ea typeface="Times New Roman" panose="02020603050405020304" pitchFamily="18" charset="0"/>
                <a:cs typeface="Symbol" panose="05050102010706020507" pitchFamily="18" charset="2"/>
              </a:rPr>
              <a:t>Gestionar los reportes gráficos e impresos de la microempresa Ginna Marcela.</a:t>
            </a:r>
            <a:endParaRPr lang="es-419" sz="1800" dirty="0">
              <a:effectLst/>
              <a:latin typeface="Times New Roman" panose="02020603050405020304" pitchFamily="18" charset="0"/>
              <a:ea typeface="Times New Roman" panose="02020603050405020304" pitchFamily="18" charset="0"/>
              <a:cs typeface="Symbol" panose="05050102010706020507" pitchFamily="18" charset="2"/>
            </a:endParaRPr>
          </a:p>
          <a:p>
            <a:pPr marL="457200" indent="-228600">
              <a:lnSpc>
                <a:spcPct val="107000"/>
              </a:lnSpc>
            </a:pPr>
            <a:r>
              <a:rPr lang="es-ES" sz="1800" dirty="0">
                <a:effectLst/>
                <a:latin typeface="Arial" panose="020B0604020202020204" pitchFamily="34" charset="0"/>
                <a:ea typeface="Times New Roman" panose="02020603050405020304" pitchFamily="18" charset="0"/>
              </a:rPr>
              <a:t> </a:t>
            </a:r>
            <a:endParaRPr lang="es-419" sz="1800" dirty="0">
              <a:effectLst/>
              <a:latin typeface="Times New Roman" panose="02020603050405020304" pitchFamily="18" charset="0"/>
              <a:ea typeface="Times New Roman" panose="02020603050405020304" pitchFamily="18" charset="0"/>
            </a:endParaRPr>
          </a:p>
          <a:p>
            <a:pPr marL="457200" indent="-228600">
              <a:lnSpc>
                <a:spcPct val="107000"/>
              </a:lnSpc>
            </a:pPr>
            <a:r>
              <a:rPr lang="es-ES" sz="1800" dirty="0">
                <a:effectLst/>
                <a:latin typeface="Arial" panose="020B0604020202020204" pitchFamily="34" charset="0"/>
                <a:ea typeface="Times New Roman" panose="02020603050405020304" pitchFamily="18" charset="0"/>
              </a:rPr>
              <a:t> </a:t>
            </a:r>
            <a:endParaRPr lang="es-419" sz="1800" dirty="0">
              <a:effectLst/>
              <a:latin typeface="Times New Roman" panose="02020603050405020304" pitchFamily="18" charset="0"/>
              <a:ea typeface="Times New Roman" panose="02020603050405020304" pitchFamily="18" charset="0"/>
            </a:endParaRPr>
          </a:p>
          <a:p>
            <a:endParaRPr lang="es-MX" sz="1600" dirty="0">
              <a:latin typeface="Work Sans Light" pitchFamily="2" charset="77"/>
            </a:endParaRPr>
          </a:p>
        </p:txBody>
      </p:sp>
      <p:pic>
        <p:nvPicPr>
          <p:cNvPr id="12" name="Imagen 11" descr="Imagen que contiene refrigerador, edificio, firmar, cocina&#10;&#10;Descripción generada automáticamente">
            <a:extLst>
              <a:ext uri="{FF2B5EF4-FFF2-40B4-BE49-F238E27FC236}">
                <a16:creationId xmlns:a16="http://schemas.microsoft.com/office/drawing/2014/main" id="{18141E56-9062-0A83-E0B1-DB95CDF1B735}"/>
              </a:ext>
            </a:extLst>
          </p:cNvPr>
          <p:cNvPicPr>
            <a:picLocks noChangeAspect="1"/>
          </p:cNvPicPr>
          <p:nvPr/>
        </p:nvPicPr>
        <p:blipFill>
          <a:blip r:embed="rId3"/>
          <a:stretch>
            <a:fillRect/>
          </a:stretch>
        </p:blipFill>
        <p:spPr>
          <a:xfrm>
            <a:off x="8921141" y="1441319"/>
            <a:ext cx="3075718" cy="5416681"/>
          </a:xfrm>
          <a:prstGeom prst="rect">
            <a:avLst/>
          </a:prstGeom>
        </p:spPr>
      </p:pic>
      <p:pic>
        <p:nvPicPr>
          <p:cNvPr id="16" name="Imagen 15" descr="Estante de tienda&#10;&#10;Descripción generada automáticamente con confianza media">
            <a:extLst>
              <a:ext uri="{FF2B5EF4-FFF2-40B4-BE49-F238E27FC236}">
                <a16:creationId xmlns:a16="http://schemas.microsoft.com/office/drawing/2014/main" id="{82F9DCEF-506E-F884-10F6-4BF2FC75A5FB}"/>
              </a:ext>
            </a:extLst>
          </p:cNvPr>
          <p:cNvPicPr>
            <a:picLocks noChangeAspect="1"/>
          </p:cNvPicPr>
          <p:nvPr/>
        </p:nvPicPr>
        <p:blipFill>
          <a:blip r:embed="rId4"/>
          <a:stretch>
            <a:fillRect/>
          </a:stretch>
        </p:blipFill>
        <p:spPr>
          <a:xfrm>
            <a:off x="5644700" y="1405720"/>
            <a:ext cx="3075718" cy="548787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5" name="CuadroTexto 4"/>
          <p:cNvSpPr txBox="1"/>
          <p:nvPr/>
        </p:nvSpPr>
        <p:spPr>
          <a:xfrm>
            <a:off x="9775121" y="510142"/>
            <a:ext cx="1080000" cy="540000"/>
          </a:xfrm>
          <a:prstGeom prst="rect">
            <a:avLst/>
          </a:prstGeom>
          <a:noFill/>
          <a:ln>
            <a:solidFill>
              <a:schemeClr val="bg1"/>
            </a:solidFill>
          </a:ln>
        </p:spPr>
        <p:txBody>
          <a:bodyPr wrap="square" rtlCol="0" anchor="ctr" anchorCtr="0">
            <a:noAutofit/>
          </a:bodyPr>
          <a:lstStyle/>
          <a:p>
            <a:pPr algn="ctr"/>
            <a:r>
              <a:rPr lang="es-ES" sz="1600" b="1" dirty="0">
                <a:solidFill>
                  <a:schemeClr val="bg1"/>
                </a:solidFill>
                <a:latin typeface="Work Sans Light" pitchFamily="2" charset="77"/>
              </a:rPr>
              <a:t>Logo Empresa</a:t>
            </a:r>
          </a:p>
        </p:txBody>
      </p:sp>
      <p:sp>
        <p:nvSpPr>
          <p:cNvPr id="6" name="CuadroTexto 5"/>
          <p:cNvSpPr txBox="1"/>
          <p:nvPr/>
        </p:nvSpPr>
        <p:spPr>
          <a:xfrm>
            <a:off x="372353" y="1667521"/>
            <a:ext cx="11447293" cy="5940088"/>
          </a:xfrm>
          <a:prstGeom prst="rect">
            <a:avLst/>
          </a:prstGeom>
          <a:noFill/>
        </p:spPr>
        <p:txBody>
          <a:bodyPr wrap="square" rtlCol="0">
            <a:spAutoFit/>
          </a:bodyPr>
          <a:lstStyle/>
          <a:p>
            <a:r>
              <a:rPr lang="es-ES" sz="1800" dirty="0">
                <a:effectLst/>
                <a:latin typeface="Arial" panose="020B0604020202020204" pitchFamily="34" charset="0"/>
                <a:ea typeface="Times New Roman" panose="02020603050405020304" pitchFamily="18" charset="0"/>
              </a:rPr>
              <a:t>Con el sistema MGM y las funcionalidades de registro y seguimiento de los procesos de venta y compra de la microempresa miscelánea Ginna Marcela, se pretende obtener información precisa de las ganancias y de los gastos, así como el detalle de los productos existentes, los proveedores, los clientes y las facturas que se generan, lo que es información valiosa para el negocio. Además, la microempresa se beneficiará de la automatización de los reportes, facilitando la toma de decisiones de manera efectiva, al tiempo que posibilita acciones de mejora en los procesos y agiliza los tiempos.</a:t>
            </a:r>
            <a:endParaRPr lang="es-419" sz="1800" dirty="0">
              <a:effectLst/>
              <a:latin typeface="Times New Roman" panose="02020603050405020304" pitchFamily="18" charset="0"/>
              <a:ea typeface="Times New Roman" panose="02020603050405020304" pitchFamily="18" charset="0"/>
            </a:endParaRP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solución: Se propone el desarrollo de un Sistema de Información Web denominado [Nombre del Sistema] que sirva como herramienta software de apoyo al seguimiento del/los [Nombre Proceso(s)] de la Empresa [Nombre Empresa].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La importancia del Sistema: Permitirá la gestión de los como usuarios de la Empresa [Nombre Empresa] [más Información]. En [ModProceso1] los [Perfiles Usuario] podrán [acciones del Sistema (beneficios comparados con las necesidades encontradas)]. En [ModProceso2] los [Perfiles Usuario] podrán [acciones del Sistema (beneficios comparados con las necesidades encontradas)]. Finalmente, facilitará la gestión de reportes gráficos e impresos, necesarios para la toma de decisiones del personal administrativo de la Empresa [Nombre Empresa]. </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aporte al Sector: El Sistema [Nombre Empresa] servirá como aporte al sector [Sector], como [importancia para el Sector].</a:t>
            </a:r>
          </a:p>
          <a:p>
            <a:pPr marL="285750" indent="-285750">
              <a:buFont typeface="Arial" panose="020B0604020202020204" pitchFamily="34" charset="0"/>
              <a:buChar char="•"/>
            </a:pPr>
            <a:endParaRPr lang="es-MX" sz="1600" dirty="0">
              <a:latin typeface="Work Sans Light" pitchFamily="2" charset="77"/>
            </a:endParaRPr>
          </a:p>
          <a:p>
            <a:pPr marL="285750" indent="-285750">
              <a:buFont typeface="Arial" panose="020B0604020202020204" pitchFamily="34" charset="0"/>
              <a:buChar char="•"/>
            </a:pPr>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pPr marL="285750" indent="-285750">
              <a:buFont typeface="Arial" panose="020B0604020202020204" pitchFamily="34" charset="0"/>
              <a:buChar char="•"/>
            </a:pPr>
            <a:endParaRPr lang="es-MX" sz="1600" b="1" dirty="0">
              <a:latin typeface="Work Sans Light" pitchFamily="2" charset="77"/>
            </a:endParaRPr>
          </a:p>
        </p:txBody>
      </p:sp>
      <p:pic>
        <p:nvPicPr>
          <p:cNvPr id="3" name="Imagen 2">
            <a:extLst>
              <a:ext uri="{FF2B5EF4-FFF2-40B4-BE49-F238E27FC236}">
                <a16:creationId xmlns:a16="http://schemas.microsoft.com/office/drawing/2014/main" id="{1975F243-7C4D-8265-9124-238076EE6259}"/>
              </a:ext>
            </a:extLst>
          </p:cNvPr>
          <p:cNvPicPr>
            <a:picLocks noChangeAspect="1"/>
          </p:cNvPicPr>
          <p:nvPr/>
        </p:nvPicPr>
        <p:blipFill>
          <a:blip r:embed="rId2"/>
          <a:stretch>
            <a:fillRect/>
          </a:stretch>
        </p:blipFill>
        <p:spPr>
          <a:xfrm>
            <a:off x="9613660" y="264969"/>
            <a:ext cx="1474290" cy="1171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4" name="CuadroTexto 3"/>
          <p:cNvSpPr txBox="1"/>
          <p:nvPr/>
        </p:nvSpPr>
        <p:spPr>
          <a:xfrm>
            <a:off x="9775121" y="510142"/>
            <a:ext cx="1080000" cy="540000"/>
          </a:xfrm>
          <a:prstGeom prst="rect">
            <a:avLst/>
          </a:prstGeom>
          <a:noFill/>
          <a:ln>
            <a:solidFill>
              <a:schemeClr val="tx1"/>
            </a:solidFill>
          </a:ln>
        </p:spPr>
        <p:txBody>
          <a:bodyPr wrap="square" rtlCol="0" anchor="ctr" anchorCtr="0">
            <a:noAutofit/>
          </a:bodyPr>
          <a:lstStyle/>
          <a:p>
            <a:pPr algn="ctr"/>
            <a:r>
              <a:rPr lang="es-ES" sz="1600" dirty="0">
                <a:latin typeface="Work Sans Light" pitchFamily="2" charset="77"/>
              </a:rPr>
              <a:t>Logo Empresa</a:t>
            </a:r>
          </a:p>
        </p:txBody>
      </p:sp>
      <p:sp>
        <p:nvSpPr>
          <p:cNvPr id="6" name="CuadroTexto 5"/>
          <p:cNvSpPr txBox="1"/>
          <p:nvPr/>
        </p:nvSpPr>
        <p:spPr>
          <a:xfrm>
            <a:off x="372353" y="1667521"/>
            <a:ext cx="11447293" cy="338554"/>
          </a:xfrm>
          <a:prstGeom prst="rect">
            <a:avLst/>
          </a:prstGeom>
          <a:noFill/>
        </p:spPr>
        <p:txBody>
          <a:bodyPr wrap="square" rtlCol="0">
            <a:spAutoFit/>
          </a:bodyPr>
          <a:lstStyle/>
          <a:p>
            <a:r>
              <a:rPr lang="es-CO" sz="1600" dirty="0">
                <a:latin typeface="Work Sans Light" pitchFamily="2" charset="77"/>
              </a:rPr>
              <a:t>“Si se requiere esta diapositiva, de lo contrario eliminarla”</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1108</Words>
  <Application>Microsoft Office PowerPoint</Application>
  <PresentationFormat>Panorámica</PresentationFormat>
  <Paragraphs>124</Paragraphs>
  <Slides>15</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Calibri</vt:lpstr>
      <vt:lpstr>Calibri Light</vt:lpstr>
      <vt:lpstr>Symbol</vt:lpstr>
      <vt:lpstr>Times New Roman</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Alcance</vt:lpstr>
      <vt:lpstr>Presentación de PowerPoint</vt:lpstr>
      <vt:lpstr>Delimitación</vt:lpstr>
      <vt:lpstr>Presentación de PowerPoint</vt:lpstr>
      <vt:lpstr>Entregables Proyecto Formativo por Trimestre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Segundo Alexander Fontecha Pardo</cp:lastModifiedBy>
  <cp:revision>72</cp:revision>
  <dcterms:created xsi:type="dcterms:W3CDTF">2020-10-01T23:51:00Z</dcterms:created>
  <dcterms:modified xsi:type="dcterms:W3CDTF">2023-02-22T22:11:34Z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y fmtid="{D5CDD505-2E9C-101B-9397-08002B2CF9AE}" pid="9" name="ICV">
    <vt:lpwstr>AF99B2A06E5545D8A5B8F1B4208FD0BF</vt:lpwstr>
  </property>
  <property fmtid="{D5CDD505-2E9C-101B-9397-08002B2CF9AE}" pid="10" name="KSOProductBuildVer">
    <vt:lpwstr>1033-11.2.0.11486</vt:lpwstr>
  </property>
</Properties>
</file>